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9"/>
  </p:notesMasterIdLst>
  <p:sldIdLst>
    <p:sldId id="256" r:id="rId2"/>
    <p:sldId id="257" r:id="rId3"/>
    <p:sldId id="268" r:id="rId4"/>
    <p:sldId id="261" r:id="rId5"/>
    <p:sldId id="269" r:id="rId6"/>
    <p:sldId id="258" r:id="rId7"/>
    <p:sldId id="259" r:id="rId8"/>
    <p:sldId id="260" r:id="rId9"/>
    <p:sldId id="270" r:id="rId10"/>
    <p:sldId id="271" r:id="rId11"/>
    <p:sldId id="262" r:id="rId12"/>
    <p:sldId id="263" r:id="rId13"/>
    <p:sldId id="264" r:id="rId14"/>
    <p:sldId id="266" r:id="rId15"/>
    <p:sldId id="267" r:id="rId16"/>
    <p:sldId id="272" r:id="rId17"/>
    <p:sldId id="265" r:id="rId18"/>
  </p:sldIdLst>
  <p:sldSz cx="9144000" cy="5143500" type="screen16x9"/>
  <p:notesSz cx="6858000" cy="9144000"/>
  <p:embeddedFontLst>
    <p:embeddedFont>
      <p:font typeface="Avenir" panose="02000503020000020003" pitchFamily="2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Source Sans Pro" panose="020B0503030403020204" pitchFamily="34" charset="0"/>
      <p:regular r:id="rId26"/>
      <p:bold r:id="rId27"/>
      <p:italic r:id="rId28"/>
      <p:boldItalic r:id="rId29"/>
    </p:embeddedFont>
    <p:embeddedFont>
      <p:font typeface="Source Sans Pro Light" panose="020F0302020204030204" pitchFamily="34" charset="0"/>
      <p:regular r:id="rId30"/>
      <p:bold r:id="rId31"/>
      <p:italic r:id="rId32"/>
      <p:boldItalic r:id="rId33"/>
    </p:embeddedFont>
    <p:embeddedFont>
      <p:font typeface="Source Sans Pro SemiBold" panose="020F050202020403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88">
          <p15:clr>
            <a:srgbClr val="9AA0A6"/>
          </p15:clr>
        </p15:guide>
        <p15:guide id="4" pos="5472">
          <p15:clr>
            <a:srgbClr val="9AA0A6"/>
          </p15:clr>
        </p15:guide>
        <p15:guide id="5" orient="horz" pos="144">
          <p15:clr>
            <a:srgbClr val="9AA0A6"/>
          </p15:clr>
        </p15:guide>
        <p15:guide id="6" orient="horz" pos="3117">
          <p15:clr>
            <a:srgbClr val="9AA0A6"/>
          </p15:clr>
        </p15:guide>
        <p15:guide id="7" pos="1907">
          <p15:clr>
            <a:srgbClr val="9AA0A6"/>
          </p15:clr>
        </p15:guide>
        <p15:guide id="8" pos="3816">
          <p15:clr>
            <a:srgbClr val="9AA0A6"/>
          </p15:clr>
        </p15:guide>
        <p15:guide id="9" orient="horz" pos="631">
          <p15:clr>
            <a:srgbClr val="9AA0A6"/>
          </p15:clr>
        </p15:guide>
        <p15:guide id="10" pos="3950">
          <p15:clr>
            <a:srgbClr val="9AA0A6"/>
          </p15:clr>
        </p15:guide>
        <p15:guide id="11" pos="3669">
          <p15:clr>
            <a:srgbClr val="9AA0A6"/>
          </p15:clr>
        </p15:guide>
        <p15:guide id="12" orient="horz" pos="1035">
          <p15:clr>
            <a:srgbClr val="9AA0A6"/>
          </p15:clr>
        </p15:guide>
        <p15:guide id="13" orient="horz" pos="52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6666"/>
    <a:srgbClr val="1A5484"/>
    <a:srgbClr val="0070BD"/>
    <a:srgbClr val="CCCCCC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/>
    <p:restoredTop sz="76596"/>
  </p:normalViewPr>
  <p:slideViewPr>
    <p:cSldViewPr snapToGrid="0">
      <p:cViewPr varScale="1">
        <p:scale>
          <a:sx n="230" d="100"/>
          <a:sy n="230" d="100"/>
        </p:scale>
        <p:origin x="1712" y="176"/>
      </p:cViewPr>
      <p:guideLst>
        <p:guide orient="horz" pos="1620"/>
        <p:guide pos="2880"/>
        <p:guide pos="288"/>
        <p:guide pos="5472"/>
        <p:guide orient="horz" pos="144"/>
        <p:guide orient="horz" pos="3117"/>
        <p:guide pos="1907"/>
        <p:guide pos="3816"/>
        <p:guide orient="horz" pos="631"/>
        <p:guide pos="3950"/>
        <p:guide pos="3669"/>
        <p:guide orient="horz" pos="1035"/>
        <p:guide orient="horz" pos="5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2adcb623_0_1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g892adcb623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f0559dc8d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bf0559dc8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2a21743f5_0_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e2a21743f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38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2a21743f5_0_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2">
              <a:lnSpc>
                <a:spcPct val="115000"/>
              </a:lnSpc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Medication Details page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Confusing design structure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“I didn’t know this existed before.”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Unexpected information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1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lvl="2">
              <a:lnSpc>
                <a:spcPct val="115000"/>
              </a:lnSpc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Current VA Prescription Refill page is unintuitive, confusing for users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Prescription status value unknown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Refill flow unclear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Obstructed information architecture – what’s important?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REMOVE THESE TEXT BOXES?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1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" name="Google Shape;234;ge2a21743f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2a21743f5_0_1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2">
              <a:lnSpc>
                <a:spcPct val="115000"/>
              </a:lnSpc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Medication Details page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Confusing design structure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“I didn’t know this existed before.”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Unexpected information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1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lvl="2">
              <a:lnSpc>
                <a:spcPct val="115000"/>
              </a:lnSpc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Current VA Prescription Refill page is unintuitive, confusing for users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Prescription status value unknown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Refill flow unclear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Obstructed information architecture – what’s important?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REMOVE THESE TEXT BOXES?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1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4" name="Google Shape;234;ge2a21743f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020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2a21743f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  <p:sp>
        <p:nvSpPr>
          <p:cNvPr id="150" name="Google Shape;150;ge2a21743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360b30891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endParaRPr dirty="0"/>
          </a:p>
        </p:txBody>
      </p:sp>
      <p:sp>
        <p:nvSpPr>
          <p:cNvPr id="188" name="Google Shape;188;ge360b30891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e3cc16ac5c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*Snowfall limited the number of participants we interviewed. </a:t>
            </a:r>
            <a:endParaRPr dirty="0"/>
          </a:p>
        </p:txBody>
      </p:sp>
      <p:sp>
        <p:nvSpPr>
          <p:cNvPr id="224" name="Google Shape;224;ge3cc16ac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427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0986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e2a21743f5_0_1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e2a21743f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e360b30891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0" name="Google Shape;250;ge360b3089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MANY USED THE CHART TO REFERENCE WHETHER OR NOT A RX WAS REFILLED?</a:t>
            </a:r>
            <a:endParaRPr dirty="0"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2139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8825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2b3f4d364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g12b3f4d3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761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360b30891_0_5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e360b30891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143000" y="1183006"/>
            <a:ext cx="6858000" cy="14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Bitter"/>
              <a:buNone/>
              <a:defRPr sz="3600">
                <a:solidFill>
                  <a:schemeClr val="accent3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143000" y="2695532"/>
            <a:ext cx="68580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8EA3"/>
              </a:buClr>
              <a:buSzPts val="1400"/>
              <a:buFont typeface="Source Sans Pro"/>
              <a:buNone/>
              <a:defRPr sz="1400">
                <a:solidFill>
                  <a:srgbClr val="7F8EA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8EA3"/>
              </a:buClr>
              <a:buSzPts val="1400"/>
              <a:buFont typeface="Source Sans Pro"/>
              <a:buNone/>
              <a:defRPr sz="1400">
                <a:solidFill>
                  <a:srgbClr val="7F8EA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8EA3"/>
              </a:buClr>
              <a:buSzPts val="1400"/>
              <a:buFont typeface="Source Sans Pro"/>
              <a:buNone/>
              <a:defRPr sz="1400">
                <a:solidFill>
                  <a:srgbClr val="7F8EA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8EA3"/>
              </a:buClr>
              <a:buSzPts val="1400"/>
              <a:buFont typeface="Source Sans Pro"/>
              <a:buNone/>
              <a:defRPr sz="1400">
                <a:solidFill>
                  <a:srgbClr val="7F8EA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8EA3"/>
              </a:buClr>
              <a:buSzPts val="1400"/>
              <a:buFont typeface="Source Sans Pro"/>
              <a:buNone/>
              <a:defRPr sz="1400">
                <a:solidFill>
                  <a:srgbClr val="7F8EA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46896" y="4663388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tx">
  <p:cSld name="TITLE_AND_BODY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57200" y="2208036"/>
            <a:ext cx="82296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itter"/>
              <a:buNone/>
              <a:defRPr sz="36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57200" y="1821847"/>
            <a:ext cx="82296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None/>
              <a:defRPr sz="1400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None/>
              <a:defRPr sz="1400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None/>
              <a:defRPr sz="1400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None/>
              <a:defRPr sz="1400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ource Sans Pro"/>
              <a:buNone/>
              <a:defRPr sz="1400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7" name="Google Shape;17;p3"/>
          <p:cNvCxnSpPr/>
          <p:nvPr/>
        </p:nvCxnSpPr>
        <p:spPr>
          <a:xfrm>
            <a:off x="457200" y="2935462"/>
            <a:ext cx="8229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plit 2/3">
  <p:cSld name="2_Split 2/3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5791200" y="0"/>
            <a:ext cx="3352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57202" y="514351"/>
            <a:ext cx="4994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 sz="2800"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ftr" idx="11"/>
          </p:nvPr>
        </p:nvSpPr>
        <p:spPr>
          <a:xfrm>
            <a:off x="3048000" y="4767263"/>
            <a:ext cx="240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7BCE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49947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800"/>
              <a:buFont typeface="Source Sans Pro"/>
              <a:buNone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800"/>
              <a:buFont typeface="Source Sans Pro"/>
              <a:buNone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800"/>
              <a:buFont typeface="Source Sans Pro"/>
              <a:buNone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800"/>
              <a:buFont typeface="Source Sans Pro"/>
              <a:buNone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800"/>
              <a:buFont typeface="Source Sans Pro"/>
              <a:buNone/>
              <a:defRPr sz="1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4994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urce Sans Pro"/>
              <a:buNone/>
              <a:defRPr sz="1200" b="1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000"/>
              <a:buFont typeface="Avenir"/>
              <a:buNone/>
              <a:defRPr sz="1000"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000"/>
              <a:buFont typeface="Avenir"/>
              <a:buNone/>
              <a:defRPr sz="1000"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000"/>
              <a:buFont typeface="Avenir"/>
              <a:buNone/>
              <a:defRPr sz="1000"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000"/>
              <a:buFont typeface="Avenir"/>
              <a:buNone/>
              <a:defRPr sz="1000"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3"/>
          </p:nvPr>
        </p:nvSpPr>
        <p:spPr>
          <a:xfrm>
            <a:off x="6096001" y="514350"/>
            <a:ext cx="2590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>
                <a:solidFill>
                  <a:schemeClr val="dk1"/>
                </a:solidFill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>
                <a:solidFill>
                  <a:schemeClr val="dk1"/>
                </a:solidFill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>
                <a:solidFill>
                  <a:schemeClr val="dk1"/>
                </a:solidFill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>
                <a:solidFill>
                  <a:schemeClr val="dk1"/>
                </a:solidFill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57200" y="1144190"/>
            <a:ext cx="3962400" cy="3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 Boxes">
  <p:cSld name="Four Content Boxe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457200" y="1856790"/>
            <a:ext cx="4114800" cy="1389900"/>
          </a:xfrm>
          <a:prstGeom prst="rect">
            <a:avLst/>
          </a:prstGeom>
          <a:solidFill>
            <a:srgbClr val="F2F2F2"/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1450" tIns="171450" rIns="171450" bIns="171450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dea">
  <p:cSld name="Big Idea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247650"/>
            <a:ext cx="8229600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dea dark">
  <p:cSld name="Big Idea dark">
    <p:bg>
      <p:bgPr>
        <a:solidFill>
          <a:schemeClr val="accen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247650"/>
            <a:ext cx="8229600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dark">
  <p:cSld name="Title and Content dark">
    <p:bg>
      <p:bgPr>
        <a:solidFill>
          <a:schemeClr val="accen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457200" y="1276351"/>
            <a:ext cx="75438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457200" y="1144191"/>
            <a:ext cx="3962400" cy="3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dark">
  <p:cSld name="Comparison dark">
    <p:bg>
      <p:bgPr>
        <a:solidFill>
          <a:schemeClr val="accen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57200" y="1144190"/>
            <a:ext cx="3962400" cy="3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Boxes">
  <p:cSld name="Three Content Boxe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457200" y="1856789"/>
            <a:ext cx="2743200" cy="2752200"/>
          </a:xfrm>
          <a:prstGeom prst="rect">
            <a:avLst/>
          </a:prstGeom>
          <a:solidFill>
            <a:srgbClr val="F2F2F2"/>
          </a:solidFill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1450" tIns="171450" rIns="171450" bIns="171450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Source Sans Pro"/>
              <a:buNone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 Boxes dark">
  <p:cSld name="Three Content Boxes dark">
    <p:bg>
      <p:bgPr>
        <a:solidFill>
          <a:schemeClr val="accen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457200" y="1856789"/>
            <a:ext cx="2743200" cy="2752200"/>
          </a:xfrm>
          <a:prstGeom prst="rect">
            <a:avLst/>
          </a:prstGeom>
          <a:solidFill>
            <a:srgbClr val="318DDA"/>
          </a:solidFill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1450" tIns="171450" rIns="171450" bIns="171450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ntent Boxes dark">
  <p:cSld name="Four Content Boxes dark">
    <p:bg>
      <p:bgPr>
        <a:solidFill>
          <a:schemeClr val="accen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457200" y="1856790"/>
            <a:ext cx="4114800" cy="1389900"/>
          </a:xfrm>
          <a:prstGeom prst="rect">
            <a:avLst/>
          </a:prstGeom>
          <a:solidFill>
            <a:srgbClr val="318DDA"/>
          </a:solidFill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1450" tIns="171450" rIns="171450" bIns="171450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/3">
  <p:cSld name="Image 1/3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457201" y="514350"/>
            <a:ext cx="53340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6096000" y="0"/>
            <a:ext cx="30480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/3 dark">
  <p:cSld name="Image 1/3 dark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457201" y="514350"/>
            <a:ext cx="53340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6096000" y="0"/>
            <a:ext cx="30480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/2">
  <p:cSld name="Image 1/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457202" y="514352"/>
            <a:ext cx="39624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4724400" y="0"/>
            <a:ext cx="44196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3962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/2 dark">
  <p:cSld name="Image 1/2 dark">
    <p:bg>
      <p:bgPr>
        <a:solidFill>
          <a:schemeClr val="accen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457202" y="514352"/>
            <a:ext cx="39624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724400" y="0"/>
            <a:ext cx="44196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3962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2/3">
  <p:cSld name="Image 2/3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457200" y="514348"/>
            <a:ext cx="25719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3371850" y="0"/>
            <a:ext cx="57720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25719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2/3 dark">
  <p:cSld name="Image 2/3 dark"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457200" y="514348"/>
            <a:ext cx="25719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3371850" y="0"/>
            <a:ext cx="5772000" cy="46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25719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de">
  <p:cSld name="Image Wid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 b="0" i="0"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>
            <a:off x="0" y="1276351"/>
            <a:ext cx="91440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 rtl="0">
              <a:spcBef>
                <a:spcPts val="0"/>
              </a:spcBef>
              <a:buNone/>
              <a:defRPr sz="900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de dark">
  <p:cSld name="Image Wide dark">
    <p:bg>
      <p:bgPr>
        <a:solidFill>
          <a:schemeClr val="accen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Bitter"/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0" y="1276351"/>
            <a:ext cx="91440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7543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plit 2/3">
  <p:cSld name="1_Split 2/3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5791200" y="0"/>
            <a:ext cx="3352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25" tIns="34275" rIns="4572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457202" y="514352"/>
            <a:ext cx="4994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457201" y="1276350"/>
            <a:ext cx="49947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2385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500"/>
              <a:buFont typeface="Arial"/>
              <a:buChar char="•"/>
              <a:defRPr sz="15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2"/>
          </p:nvPr>
        </p:nvSpPr>
        <p:spPr>
          <a:xfrm>
            <a:off x="457199" y="247650"/>
            <a:ext cx="4994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1/2">
  <p:cSld name="Split 1/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/>
          <p:nvPr/>
        </p:nvSpPr>
        <p:spPr>
          <a:xfrm>
            <a:off x="4724400" y="0"/>
            <a:ext cx="44196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25" tIns="34275" rIns="4572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457202" y="514352"/>
            <a:ext cx="39624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457200" y="1276350"/>
            <a:ext cx="39624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000"/>
              <a:buFont typeface="Arial"/>
              <a:buChar char="•"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000"/>
              <a:buFont typeface="Arial"/>
              <a:buChar char="•"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000"/>
              <a:buFont typeface="Arial"/>
              <a:buChar char="•"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000"/>
              <a:buFont typeface="Arial"/>
              <a:buChar char="•"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000"/>
              <a:buFont typeface="Arial"/>
              <a:buChar char="•"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3962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1/3">
  <p:cSld name="Split 1/3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/>
          <p:nvPr/>
        </p:nvSpPr>
        <p:spPr>
          <a:xfrm>
            <a:off x="3352800" y="0"/>
            <a:ext cx="57912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5725" tIns="34275" rIns="4572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5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>
            <a:off x="3692323" y="514350"/>
            <a:ext cx="4994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Source Sans Pro"/>
              <a:buNone/>
              <a:defRPr sz="15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457200" y="514350"/>
            <a:ext cx="25719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  <a:defRPr>
                <a:latin typeface="Bitter"/>
                <a:ea typeface="Bitter"/>
                <a:cs typeface="Bitter"/>
                <a:sym typeface="Bitter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2"/>
          </p:nvPr>
        </p:nvSpPr>
        <p:spPr>
          <a:xfrm>
            <a:off x="457200" y="247650"/>
            <a:ext cx="25719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2pPr>
            <a:lvl3pPr marL="137160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None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chemeClr val="accen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1pPr>
            <a:lvl2pPr marL="0" lvl="1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2pPr>
            <a:lvl3pPr marL="0" lvl="2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3pPr>
            <a:lvl4pPr marL="0" lvl="3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4pPr>
            <a:lvl5pPr marL="0" lvl="4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5pPr>
            <a:lvl6pPr marL="0" lvl="5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6pPr>
            <a:lvl7pPr marL="0" lvl="6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7pPr>
            <a:lvl8pPr marL="0" lvl="7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8pPr>
            <a:lvl9pPr marL="0" lvl="8" indent="0" algn="r" rtl="0">
              <a:spcBef>
                <a:spcPts val="0"/>
              </a:spcBef>
              <a:buNone/>
              <a:defRPr>
                <a:solidFill>
                  <a:srgbClr val="89BDE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900" b="0" i="0" u="none" strike="noStrike" cap="none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80496" y="4800311"/>
            <a:ext cx="206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F8EA3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47650"/>
            <a:ext cx="8229600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None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None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None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None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None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406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Char char="•"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406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Char char="•"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406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Char char="•"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4064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54454"/>
              </a:buClr>
              <a:buSzPts val="2800"/>
              <a:buFont typeface="Avenir"/>
              <a:buChar char="•"/>
              <a:defRPr sz="2800" b="0" i="0" u="none" strike="noStrike" cap="none">
                <a:solidFill>
                  <a:srgbClr val="454454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venir"/>
              <a:buNone/>
              <a:defRPr sz="2800" b="0" i="0" u="none" strike="noStrike" cap="none">
                <a:solidFill>
                  <a:schemeClr val="accen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ithub.com/department-of-veterans-affairs/va.gov-team/blob/master/platform/design/va-product-journey-maps/Veteran%20Journey%20Map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xd.adobe.com/view/22f8de6f-15c7-421f-ad49-f8008e06fd1e-77ab/?fullscreen&amp;hints=off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xd.adobe.com/view/22f8de6f-15c7-421f-ad49-f8008e06fd1e-77ab/?fullscreen&amp;hints=of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3" y="4520967"/>
            <a:ext cx="1919475" cy="42738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457194" y="1942000"/>
            <a:ext cx="83100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b="1" dirty="0">
                <a:solidFill>
                  <a:srgbClr val="FFFFFF"/>
                </a:solidFill>
              </a:rPr>
              <a:t>Rx Refill Status Usability Testing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457194" y="2571779"/>
            <a:ext cx="83100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December, 2022</a:t>
            </a:r>
            <a:endParaRPr sz="2400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8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/>
              <a:t>About these slides </a:t>
            </a:r>
            <a:endParaRPr sz="2400" b="1"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Resources for VA.gov Design Research | mm dd, yyyy</a:t>
            </a:r>
            <a:endParaRPr sz="120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47" name="Google Shape;147;p28"/>
          <p:cNvSpPr txBox="1"/>
          <p:nvPr/>
        </p:nvSpPr>
        <p:spPr>
          <a:xfrm>
            <a:off x="457200" y="926100"/>
            <a:ext cx="8310000" cy="39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The next three slides are provided as a template for you to add to your research presentation. </a:t>
            </a:r>
            <a:b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Please copy them, and modify them to emphasize</a:t>
            </a:r>
            <a:b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Which moments or moments that matter from the Veteran journey to does the research applies to? </a:t>
            </a: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Which Digital Experience objectives the research supports. </a:t>
            </a: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 single slide, plain language list of the key findings from the research, no more than 7.</a:t>
            </a: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 single slide, plain language list of the secondary findings from the research, no more than 3.</a:t>
            </a: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500" dirty="0">
                <a:latin typeface="Source Sans Pro Light"/>
                <a:ea typeface="Source Sans Pro Light"/>
                <a:cs typeface="Source Sans Pro Light"/>
                <a:sym typeface="Source Sans Pro Light"/>
              </a:rPr>
              <a:t>A single slide, plain language list of the recommendations from the research, no more than 7. </a:t>
            </a: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Goals and Approach</a:t>
            </a:r>
            <a:endParaRPr sz="2400" b="1" dirty="0"/>
          </a:p>
        </p:txBody>
      </p:sp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DAF17E-5B76-1CFA-1B4F-CC9BD932DA1F}"/>
              </a:ext>
            </a:extLst>
          </p:cNvPr>
          <p:cNvSpPr txBox="1"/>
          <p:nvPr/>
        </p:nvSpPr>
        <p:spPr>
          <a:xfrm>
            <a:off x="457194" y="1055988"/>
            <a:ext cx="7509237" cy="11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5000"/>
              </a:lnSpc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Research Goals</a:t>
            </a:r>
          </a:p>
          <a:p>
            <a:pPr marL="342900" lvl="2" indent="-342900">
              <a:lnSpc>
                <a:spcPct val="115000"/>
              </a:lnSpc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Determine if users respond positively to new tags, and how/if they interact with them.</a:t>
            </a:r>
          </a:p>
          <a:p>
            <a:pPr marL="342900" lvl="2" indent="-342900">
              <a:lnSpc>
                <a:spcPct val="115000"/>
              </a:lnSpc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Identify major usability issues within updated Medication Details page.</a:t>
            </a:r>
          </a:p>
          <a:p>
            <a:pPr marL="342900" lvl="2" indent="-342900">
              <a:lnSpc>
                <a:spcPct val="115000"/>
              </a:lnSpc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Determine Veteran’s understanding of 5 dates they are presented during their experience on My HealtheVet.</a:t>
            </a:r>
          </a:p>
          <a:p>
            <a:pPr marL="2857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0D90F-A9D8-993E-C051-F555FA900C67}"/>
              </a:ext>
            </a:extLst>
          </p:cNvPr>
          <p:cNvSpPr txBox="1"/>
          <p:nvPr/>
        </p:nvSpPr>
        <p:spPr>
          <a:xfrm>
            <a:off x="457193" y="2067701"/>
            <a:ext cx="7509237" cy="504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5000"/>
              </a:lnSpc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Approach</a:t>
            </a:r>
          </a:p>
          <a:p>
            <a:pPr lvl="2">
              <a:lnSpc>
                <a:spcPct val="115000"/>
              </a:lnSpc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We conducted 11 in-person interviews using a high fidelity Adobe </a:t>
            </a:r>
            <a:r>
              <a:rPr lang="en-US" sz="1200" dirty="0" err="1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Xd</a:t>
            </a: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 prototype.</a:t>
            </a:r>
          </a:p>
        </p:txBody>
      </p:sp>
    </p:spTree>
    <p:extLst>
      <p:ext uri="{BB962C8B-B14F-4D97-AF65-F5344CB8AC3E}">
        <p14:creationId xmlns:p14="http://schemas.microsoft.com/office/powerpoint/2010/main" val="100826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Background - Current designs</a:t>
            </a:r>
            <a:endParaRPr sz="2400" b="1" dirty="0"/>
          </a:p>
        </p:txBody>
      </p:sp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3F73F3B-4390-BEA5-825D-8C7797A6E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31" y="1118737"/>
            <a:ext cx="3115477" cy="2937261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51204" dir="2760000" algn="ctr" rotWithShape="0">
              <a:schemeClr val="accent4">
                <a:alpha val="38708"/>
              </a:schemeClr>
            </a:outerShdw>
          </a:effectLst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6975D9CB-3AE9-644F-10AE-645E86055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956" y="332736"/>
            <a:ext cx="3645831" cy="2906023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BCE742-4730-59C3-F136-50F767ECAA8B}"/>
              </a:ext>
            </a:extLst>
          </p:cNvPr>
          <p:cNvCxnSpPr/>
          <p:nvPr/>
        </p:nvCxnSpPr>
        <p:spPr>
          <a:xfrm>
            <a:off x="3744681" y="2801757"/>
            <a:ext cx="11997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7C4480-8067-4902-837C-324E8D10C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7565" y="2951980"/>
            <a:ext cx="1887122" cy="1118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Background - Current designs</a:t>
            </a:r>
            <a:endParaRPr sz="2400" b="1" dirty="0"/>
          </a:p>
        </p:txBody>
      </p:sp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BCE742-4730-59C3-F136-50F767ECAA8B}"/>
              </a:ext>
            </a:extLst>
          </p:cNvPr>
          <p:cNvCxnSpPr/>
          <p:nvPr/>
        </p:nvCxnSpPr>
        <p:spPr>
          <a:xfrm>
            <a:off x="3866301" y="2806261"/>
            <a:ext cx="11997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5DC2DBD-B1F2-3CA9-15A4-13141E72E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00" y="1216934"/>
            <a:ext cx="2933481" cy="2794914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C17021D-B4A5-79DE-BED5-315AA701A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604" y="631633"/>
            <a:ext cx="2523286" cy="3522948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9582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29"/>
          <p:cNvCxnSpPr/>
          <p:nvPr/>
        </p:nvCxnSpPr>
        <p:spPr>
          <a:xfrm>
            <a:off x="6811137" y="3049795"/>
            <a:ext cx="1181700" cy="0"/>
          </a:xfrm>
          <a:prstGeom prst="straightConnector1">
            <a:avLst/>
          </a:prstGeom>
          <a:noFill/>
          <a:ln w="1524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29"/>
          <p:cNvCxnSpPr/>
          <p:nvPr/>
        </p:nvCxnSpPr>
        <p:spPr>
          <a:xfrm>
            <a:off x="647316" y="3051698"/>
            <a:ext cx="3206400" cy="0"/>
          </a:xfrm>
          <a:prstGeom prst="straightConnector1">
            <a:avLst/>
          </a:prstGeom>
          <a:noFill/>
          <a:ln w="1524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" name="Google Shape;154;p29"/>
          <p:cNvSpPr/>
          <p:nvPr/>
        </p:nvSpPr>
        <p:spPr>
          <a:xfrm>
            <a:off x="457200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0071BC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Joining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55" name="Google Shape;155;p29"/>
          <p:cNvSpPr/>
          <p:nvPr/>
        </p:nvSpPr>
        <p:spPr>
          <a:xfrm>
            <a:off x="3133416" y="2894948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00A6D2"/>
          </a:solidFill>
          <a:ln w="19050" cap="flat" cmpd="sng">
            <a:solidFill>
              <a:srgbClr val="046B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Starting up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56" name="Google Shape;156;p29"/>
          <p:cNvSpPr/>
          <p:nvPr/>
        </p:nvSpPr>
        <p:spPr>
          <a:xfrm>
            <a:off x="6534906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E1F3F8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2E5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Retiring</a:t>
            </a:r>
            <a:endParaRPr sz="800">
              <a:solidFill>
                <a:srgbClr val="112E51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51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/>
              <a:t>How this research maps to the Veteran journey </a:t>
            </a:r>
            <a:endParaRPr sz="2400" b="1"/>
          </a:p>
        </p:txBody>
      </p:sp>
      <p:sp>
        <p:nvSpPr>
          <p:cNvPr id="158" name="Google Shape;158;p29"/>
          <p:cNvSpPr txBox="1">
            <a:spLocks noGrp="1"/>
          </p:cNvSpPr>
          <p:nvPr>
            <p:ph type="title"/>
          </p:nvPr>
        </p:nvSpPr>
        <p:spPr>
          <a:xfrm>
            <a:off x="457200" y="605325"/>
            <a:ext cx="65745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59" name="Google Shape;159;p29"/>
          <p:cNvSpPr/>
          <p:nvPr/>
        </p:nvSpPr>
        <p:spPr>
          <a:xfrm>
            <a:off x="1349272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0071BC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Serving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60" name="Google Shape;160;p29"/>
          <p:cNvSpPr/>
          <p:nvPr/>
        </p:nvSpPr>
        <p:spPr>
          <a:xfrm>
            <a:off x="2084544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0071BC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Getting out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61" name="Google Shape;161;p29"/>
          <p:cNvSpPr/>
          <p:nvPr/>
        </p:nvSpPr>
        <p:spPr>
          <a:xfrm>
            <a:off x="7257541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E1F3F8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2E5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Aging</a:t>
            </a:r>
            <a:endParaRPr sz="800">
              <a:solidFill>
                <a:srgbClr val="112E51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62" name="Google Shape;162;p29"/>
          <p:cNvSpPr/>
          <p:nvPr/>
        </p:nvSpPr>
        <p:spPr>
          <a:xfrm>
            <a:off x="7980175" y="2894950"/>
            <a:ext cx="611400" cy="313500"/>
          </a:xfrm>
          <a:prstGeom prst="roundRect">
            <a:avLst>
              <a:gd name="adj" fmla="val 16667"/>
            </a:avLst>
          </a:prstGeom>
          <a:solidFill>
            <a:srgbClr val="E1F3F8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2E5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Dying</a:t>
            </a:r>
            <a:endParaRPr sz="800">
              <a:solidFill>
                <a:srgbClr val="112E51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9"/>
          <p:cNvSpPr txBox="1"/>
          <p:nvPr/>
        </p:nvSpPr>
        <p:spPr>
          <a:xfrm>
            <a:off x="446100" y="4098575"/>
            <a:ext cx="82518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l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a fully detailed Veteran journey, go to </a:t>
            </a:r>
            <a:br>
              <a:rPr lang="en" sz="800" dirty="0">
                <a:solidFill>
                  <a:schemeClr val="l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en" sz="800" u="sng" dirty="0">
                <a:solidFill>
                  <a:schemeClr val="l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https://github.com/department-of-veterans-affairs/va.gov-team/blob/master/platform/design/va-product-journey-maps/Veteran%20Journey%20Map.pdf</a:t>
            </a:r>
            <a:r>
              <a:rPr lang="en" sz="800" dirty="0">
                <a:solidFill>
                  <a:schemeClr val="lt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endParaRPr sz="800" dirty="0">
              <a:solidFill>
                <a:schemeClr val="l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65" name="Google Shape;165;p29"/>
          <p:cNvSpPr/>
          <p:nvPr/>
        </p:nvSpPr>
        <p:spPr>
          <a:xfrm rot="2700000">
            <a:off x="3800255" y="2997499"/>
            <a:ext cx="110309" cy="11030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9"/>
          <p:cNvSpPr/>
          <p:nvPr/>
        </p:nvSpPr>
        <p:spPr>
          <a:xfrm>
            <a:off x="4283400" y="2165400"/>
            <a:ext cx="1774500" cy="1774500"/>
          </a:xfrm>
          <a:prstGeom prst="ellipse">
            <a:avLst/>
          </a:prstGeom>
          <a:noFill/>
          <a:ln w="15240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endParaRPr/>
          </a:p>
        </p:txBody>
      </p:sp>
      <p:sp>
        <p:nvSpPr>
          <p:cNvPr id="167" name="Google Shape;167;p29"/>
          <p:cNvSpPr/>
          <p:nvPr/>
        </p:nvSpPr>
        <p:spPr>
          <a:xfrm rot="-3347058">
            <a:off x="4376716" y="2303060"/>
            <a:ext cx="290231" cy="2902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9"/>
          <p:cNvSpPr/>
          <p:nvPr/>
        </p:nvSpPr>
        <p:spPr>
          <a:xfrm rot="-1823018">
            <a:off x="5785193" y="2508687"/>
            <a:ext cx="340459" cy="290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9"/>
          <p:cNvSpPr/>
          <p:nvPr/>
        </p:nvSpPr>
        <p:spPr>
          <a:xfrm rot="-2700000">
            <a:off x="4512994" y="3654257"/>
            <a:ext cx="290197" cy="2901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9"/>
          <p:cNvSpPr/>
          <p:nvPr/>
        </p:nvSpPr>
        <p:spPr>
          <a:xfrm rot="4800061">
            <a:off x="4575530" y="2294644"/>
            <a:ext cx="110580" cy="11058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9"/>
          <p:cNvSpPr/>
          <p:nvPr/>
        </p:nvSpPr>
        <p:spPr>
          <a:xfrm rot="-1193292">
            <a:off x="5779207" y="2548450"/>
            <a:ext cx="340402" cy="2900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9"/>
          <p:cNvSpPr/>
          <p:nvPr/>
        </p:nvSpPr>
        <p:spPr>
          <a:xfrm rot="6899910">
            <a:off x="5970738" y="2766296"/>
            <a:ext cx="112874" cy="106295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9"/>
          <p:cNvSpPr/>
          <p:nvPr/>
        </p:nvSpPr>
        <p:spPr>
          <a:xfrm rot="-4305137">
            <a:off x="4616629" y="3713767"/>
            <a:ext cx="290299" cy="290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9"/>
          <p:cNvSpPr/>
          <p:nvPr/>
        </p:nvSpPr>
        <p:spPr>
          <a:xfrm rot="5400000">
            <a:off x="4500125" y="3642606"/>
            <a:ext cx="112800" cy="106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5216959" y="3785075"/>
            <a:ext cx="804600" cy="313500"/>
          </a:xfrm>
          <a:prstGeom prst="roundRect">
            <a:avLst>
              <a:gd name="adj" fmla="val 16667"/>
            </a:avLst>
          </a:prstGeom>
          <a:solidFill>
            <a:srgbClr val="00A6D2"/>
          </a:solidFill>
          <a:ln w="19050" cap="flat" cmpd="sng">
            <a:solidFill>
              <a:srgbClr val="046B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Putting down roots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4025488" y="2894950"/>
            <a:ext cx="804600" cy="313500"/>
          </a:xfrm>
          <a:prstGeom prst="roundRect">
            <a:avLst>
              <a:gd name="adj" fmla="val 16667"/>
            </a:avLst>
          </a:prstGeom>
          <a:solidFill>
            <a:srgbClr val="00A6D2"/>
          </a:solidFill>
          <a:ln w="19050" cap="flat" cmpd="sng">
            <a:solidFill>
              <a:srgbClr val="046B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Taking care of myself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77" name="Google Shape;177;p29"/>
          <p:cNvSpPr/>
          <p:nvPr/>
        </p:nvSpPr>
        <p:spPr>
          <a:xfrm>
            <a:off x="4900374" y="2076275"/>
            <a:ext cx="804600" cy="313500"/>
          </a:xfrm>
          <a:prstGeom prst="roundRect">
            <a:avLst>
              <a:gd name="adj" fmla="val 16667"/>
            </a:avLst>
          </a:prstGeom>
          <a:solidFill>
            <a:srgbClr val="00A6D2"/>
          </a:solidFill>
          <a:ln w="19050" cap="flat" cmpd="sng">
            <a:solidFill>
              <a:srgbClr val="046B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Reinventing myself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cxnSp>
        <p:nvCxnSpPr>
          <p:cNvPr id="178" name="Google Shape;178;p29"/>
          <p:cNvCxnSpPr/>
          <p:nvPr/>
        </p:nvCxnSpPr>
        <p:spPr>
          <a:xfrm>
            <a:off x="6196803" y="3050748"/>
            <a:ext cx="227700" cy="0"/>
          </a:xfrm>
          <a:prstGeom prst="straightConnector1">
            <a:avLst/>
          </a:prstGeom>
          <a:noFill/>
          <a:ln w="1524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p29"/>
          <p:cNvSpPr/>
          <p:nvPr/>
        </p:nvSpPr>
        <p:spPr>
          <a:xfrm rot="2700000">
            <a:off x="6373193" y="2996549"/>
            <a:ext cx="110309" cy="11030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9"/>
          <p:cNvSpPr/>
          <p:nvPr/>
        </p:nvSpPr>
        <p:spPr>
          <a:xfrm>
            <a:off x="457200" y="4547977"/>
            <a:ext cx="1417800" cy="313500"/>
          </a:xfrm>
          <a:prstGeom prst="roundRect">
            <a:avLst>
              <a:gd name="adj" fmla="val 16667"/>
            </a:avLst>
          </a:prstGeom>
          <a:solidFill>
            <a:srgbClr val="0071BC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Serving and separation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2201270" y="4547975"/>
            <a:ext cx="1417800" cy="313500"/>
          </a:xfrm>
          <a:prstGeom prst="roundRect">
            <a:avLst>
              <a:gd name="adj" fmla="val 16667"/>
            </a:avLst>
          </a:prstGeom>
          <a:solidFill>
            <a:srgbClr val="00A6D2"/>
          </a:solidFill>
          <a:ln w="19050" cap="flat" cmpd="sng">
            <a:solidFill>
              <a:srgbClr val="046B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Living civilian life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3906618" y="4547977"/>
            <a:ext cx="1417800" cy="313500"/>
          </a:xfrm>
          <a:prstGeom prst="roundRect">
            <a:avLst>
              <a:gd name="adj" fmla="val 16667"/>
            </a:avLst>
          </a:prstGeom>
          <a:solidFill>
            <a:srgbClr val="E1F3F8"/>
          </a:solidFill>
          <a:ln w="19050" cap="flat" cmpd="sng">
            <a:solidFill>
              <a:srgbClr val="112E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12E5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Retiring and aging</a:t>
            </a:r>
            <a:endParaRPr sz="800">
              <a:solidFill>
                <a:srgbClr val="112E51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cxnSp>
        <p:nvCxnSpPr>
          <p:cNvPr id="183" name="Google Shape;183;p29"/>
          <p:cNvCxnSpPr>
            <a:cxnSpLocks/>
            <a:endCxn id="156" idx="0"/>
          </p:cNvCxnSpPr>
          <p:nvPr/>
        </p:nvCxnSpPr>
        <p:spPr>
          <a:xfrm>
            <a:off x="3504749" y="1905101"/>
            <a:ext cx="3335857" cy="989849"/>
          </a:xfrm>
          <a:prstGeom prst="bentConnector2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9"/>
          <p:cNvSpPr txBox="1"/>
          <p:nvPr/>
        </p:nvSpPr>
        <p:spPr>
          <a:xfrm>
            <a:off x="515480" y="1116238"/>
            <a:ext cx="3000000" cy="1458831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Source Sans Pro SemiBold"/>
              <a:buChar char="●"/>
            </a:pPr>
            <a:r>
              <a:rPr lang="en" sz="1200" b="1" dirty="0">
                <a:latin typeface="Source Sans Pro" panose="020B0503030403020204" pitchFamily="34" charset="0"/>
                <a:ea typeface="Source Sans Pro Semibold"/>
                <a:cs typeface="Source Sans Pro Semibold"/>
                <a:sym typeface="Source Sans Pro SemiBold"/>
              </a:rPr>
              <a:t>Taking care of myself</a:t>
            </a:r>
            <a:endParaRPr sz="1200" b="1" dirty="0">
              <a:latin typeface="Source Sans Pro" panose="020B0503030403020204" pitchFamily="34" charset="0"/>
              <a:ea typeface="Source Sans Pro Semibold"/>
              <a:cs typeface="Source Sans Pro Semibold"/>
              <a:sym typeface="Source Sans Pro SemiBold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Source Sans Pro Light"/>
              <a:buChar char="●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VA Health Care</a:t>
            </a:r>
            <a:endParaRPr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Source Sans Pro Light"/>
              <a:buChar char="●"/>
            </a:pPr>
            <a:r>
              <a:rPr lang="en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Managing primary care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Source Sans Pro Light"/>
              <a:buChar char="●"/>
            </a:pPr>
            <a:r>
              <a:rPr lang="en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Empowering Veterans with personalized care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Source Sans Pro Light"/>
              <a:buChar char="●"/>
            </a:pPr>
            <a:r>
              <a:rPr lang="en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Taking care of my health</a:t>
            </a:r>
            <a:endParaRPr sz="1200" b="1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cxnSp>
        <p:nvCxnSpPr>
          <p:cNvPr id="185" name="Google Shape;185;p29"/>
          <p:cNvCxnSpPr>
            <a:cxnSpLocks/>
            <a:endCxn id="176" idx="0"/>
          </p:cNvCxnSpPr>
          <p:nvPr/>
        </p:nvCxnSpPr>
        <p:spPr>
          <a:xfrm>
            <a:off x="3531039" y="2039416"/>
            <a:ext cx="896749" cy="855534"/>
          </a:xfrm>
          <a:prstGeom prst="bentConnector2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/>
              <a:t>OCTO-DE goals that this research supports</a:t>
            </a:r>
            <a:endParaRPr sz="2400" b="1"/>
          </a:p>
        </p:txBody>
      </p:sp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457200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Veterans and their families can apply for all benefits online</a:t>
            </a:r>
            <a:endParaRPr sz="800" dirty="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2560200" y="3650375"/>
            <a:ext cx="949200" cy="10671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Time to successful complete and submit online transactions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1508675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Completion rate of online transactions</a:t>
            </a:r>
            <a:endParaRPr sz="800" dirty="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-3390900" y="4948350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1508750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Veterans and their families can find a single, authoritative source of information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2560300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0070BD"/>
          </a:solidFill>
          <a:ln w="19050" cap="flat" cmpd="sng">
            <a:solidFill>
              <a:srgbClr val="1A54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Veterans and their families trust the security, accuracy, and relevancy of </a:t>
            </a:r>
            <a:r>
              <a:rPr lang="en" sz="8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VA.gov</a:t>
            </a:r>
            <a:endParaRPr sz="800" dirty="0">
              <a:solidFill>
                <a:schemeClr val="bg2">
                  <a:lumMod val="20000"/>
                  <a:lumOff val="80000"/>
                </a:schemeClr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199" name="Google Shape;199;p30"/>
          <p:cNvSpPr/>
          <p:nvPr/>
        </p:nvSpPr>
        <p:spPr>
          <a:xfrm>
            <a:off x="3611875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0070BD"/>
          </a:solidFill>
          <a:ln w="19050" cap="flat" cmpd="sng">
            <a:solidFill>
              <a:srgbClr val="1A54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Veterans can manage their health services online</a:t>
            </a:r>
            <a:endParaRPr sz="800" dirty="0">
              <a:solidFill>
                <a:schemeClr val="bg2">
                  <a:lumMod val="20000"/>
                  <a:lumOff val="80000"/>
                </a:schemeClr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4663425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VFS teams can build and deploy high-quality products for Veterans on the Platform 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5714975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Logged-in users have a personalized experience, with relevant and time-saving features</a:t>
            </a:r>
            <a:endParaRPr sz="800" dirty="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6766525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Logged-in users can update their personal information easily and instantly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3611800" y="365037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Time to process online applications (vs. paper)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2560245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Percent of applications submitted online (vs. paper)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4663400" y="365037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0070BD"/>
          </a:solidFill>
          <a:ln w="19050" cap="flat" cmpd="sng">
            <a:solidFill>
              <a:srgbClr val="1A54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Call center volume, wait time, and time to resolution</a:t>
            </a:r>
            <a:endParaRPr sz="800" dirty="0">
              <a:solidFill>
                <a:schemeClr val="bg2">
                  <a:lumMod val="20000"/>
                  <a:lumOff val="80000"/>
                </a:schemeClr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3611816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Veteran satisfaction with </a:t>
            </a:r>
            <a:r>
              <a:rPr lang="en" sz="800" dirty="0" err="1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VA.gov</a:t>
            </a:r>
            <a:endParaRPr sz="800" dirty="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Benefit use and enrollment, across all business lines</a:t>
            </a:r>
            <a:endParaRPr sz="800" dirty="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7" name="Google Shape;207;p30"/>
          <p:cNvSpPr/>
          <p:nvPr/>
        </p:nvSpPr>
        <p:spPr>
          <a:xfrm>
            <a:off x="5714999" y="365037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Time from online benefit discovery to benefit delivery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4663386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Benefit value (in $) delivered from online applications or transactions</a:t>
            </a:r>
            <a:endParaRPr sz="800" dirty="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5714956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0070BD"/>
          </a:solidFill>
          <a:ln w="19050" cap="flat" cmpd="sng">
            <a:solidFill>
              <a:srgbClr val="1A54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Number of </a:t>
            </a:r>
            <a:r>
              <a:rPr lang="en" sz="8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VA.gov</a:t>
            </a: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 users as a function of total Veteran population</a:t>
            </a:r>
            <a:endParaRPr sz="800" dirty="0">
              <a:solidFill>
                <a:schemeClr val="bg2">
                  <a:lumMod val="20000"/>
                  <a:lumOff val="80000"/>
                </a:schemeClr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10" name="Google Shape;210;p30"/>
          <p:cNvSpPr/>
          <p:nvPr/>
        </p:nvSpPr>
        <p:spPr>
          <a:xfrm>
            <a:off x="6766527" y="2391825"/>
            <a:ext cx="949200" cy="1067100"/>
          </a:xfrm>
          <a:prstGeom prst="roundRect">
            <a:avLst>
              <a:gd name="adj" fmla="val 16667"/>
            </a:avLst>
          </a:prstGeom>
          <a:solidFill>
            <a:srgbClr val="0070BD"/>
          </a:solidFill>
          <a:ln w="19050" cap="flat" cmpd="sng">
            <a:solidFill>
              <a:srgbClr val="1A54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2">
                    <a:lumMod val="20000"/>
                    <a:lumOff val="80000"/>
                  </a:scheme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Usage of digital, self-service tools</a:t>
            </a:r>
            <a:endParaRPr sz="800" dirty="0">
              <a:solidFill>
                <a:schemeClr val="bg2">
                  <a:lumMod val="20000"/>
                  <a:lumOff val="80000"/>
                </a:schemeClr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11" name="Google Shape;211;p30"/>
          <p:cNvSpPr/>
          <p:nvPr/>
        </p:nvSpPr>
        <p:spPr>
          <a:xfrm>
            <a:off x="7818100" y="1001276"/>
            <a:ext cx="949200" cy="1199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Logged-in users can easily track applications, claims, or appeals online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grpSp>
        <p:nvGrpSpPr>
          <p:cNvPr id="212" name="Google Shape;212;p30"/>
          <p:cNvGrpSpPr/>
          <p:nvPr/>
        </p:nvGrpSpPr>
        <p:grpSpPr>
          <a:xfrm>
            <a:off x="1250300" y="2416981"/>
            <a:ext cx="156000" cy="1021544"/>
            <a:chOff x="1250300" y="2416981"/>
            <a:chExt cx="156000" cy="1021544"/>
          </a:xfrm>
        </p:grpSpPr>
        <p:cxnSp>
          <p:nvCxnSpPr>
            <p:cNvPr id="213" name="Google Shape;213;p30"/>
            <p:cNvCxnSpPr/>
            <p:nvPr/>
          </p:nvCxnSpPr>
          <p:spPr>
            <a:xfrm rot="10800000">
              <a:off x="1327350" y="2498925"/>
              <a:ext cx="0" cy="939600"/>
            </a:xfrm>
            <a:prstGeom prst="straightConnector1">
              <a:avLst/>
            </a:prstGeom>
            <a:noFill/>
            <a:ln w="152400" cap="flat" cmpd="sng">
              <a:solidFill>
                <a:srgbClr val="D9D9D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4" name="Google Shape;214;p30"/>
            <p:cNvSpPr/>
            <p:nvPr/>
          </p:nvSpPr>
          <p:spPr>
            <a:xfrm rot="-2700000">
              <a:off x="1273146" y="2439827"/>
              <a:ext cx="110309" cy="1103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30"/>
          <p:cNvGrpSpPr/>
          <p:nvPr/>
        </p:nvGrpSpPr>
        <p:grpSpPr>
          <a:xfrm rot="10800000">
            <a:off x="1250200" y="3673156"/>
            <a:ext cx="156000" cy="1021544"/>
            <a:chOff x="1250300" y="2416981"/>
            <a:chExt cx="156000" cy="1021544"/>
          </a:xfrm>
        </p:grpSpPr>
        <p:cxnSp>
          <p:nvCxnSpPr>
            <p:cNvPr id="216" name="Google Shape;216;p30"/>
            <p:cNvCxnSpPr/>
            <p:nvPr/>
          </p:nvCxnSpPr>
          <p:spPr>
            <a:xfrm rot="10800000">
              <a:off x="1327350" y="2498925"/>
              <a:ext cx="0" cy="939600"/>
            </a:xfrm>
            <a:prstGeom prst="straightConnector1">
              <a:avLst/>
            </a:prstGeom>
            <a:noFill/>
            <a:ln w="152400" cap="flat" cmpd="sng">
              <a:solidFill>
                <a:srgbClr val="D9D9D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7" name="Google Shape;217;p30"/>
            <p:cNvSpPr/>
            <p:nvPr/>
          </p:nvSpPr>
          <p:spPr>
            <a:xfrm rot="-2700000">
              <a:off x="1273146" y="2439827"/>
              <a:ext cx="110309" cy="1103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30"/>
          <p:cNvSpPr txBox="1"/>
          <p:nvPr/>
        </p:nvSpPr>
        <p:spPr>
          <a:xfrm>
            <a:off x="109625" y="2558300"/>
            <a:ext cx="103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Measures </a:t>
            </a:r>
            <a:b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</a:b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to </a:t>
            </a:r>
            <a:b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</a:b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increase</a:t>
            </a:r>
            <a:endParaRPr sz="1200">
              <a:latin typeface="Bitter Medium"/>
              <a:ea typeface="Bitter Medium"/>
              <a:cs typeface="Bitter Medium"/>
              <a:sym typeface="Bitter Medium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109625" y="3814475"/>
            <a:ext cx="103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Measures </a:t>
            </a:r>
            <a:b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</a:b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to </a:t>
            </a:r>
            <a:b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</a:br>
            <a:r>
              <a:rPr lang="en" sz="1200">
                <a:latin typeface="Bitter Medium"/>
                <a:ea typeface="Bitter Medium"/>
                <a:cs typeface="Bitter Medium"/>
                <a:sym typeface="Bitter Medium"/>
              </a:rPr>
              <a:t>decrease</a:t>
            </a:r>
            <a:endParaRPr sz="1200">
              <a:latin typeface="Bitter Medium"/>
              <a:ea typeface="Bitter Medium"/>
              <a:cs typeface="Bitter Medium"/>
              <a:sym typeface="Bitter Medium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6960297" y="605326"/>
            <a:ext cx="949200" cy="314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Supported</a:t>
            </a:r>
            <a:endParaRPr sz="800">
              <a:solidFill>
                <a:srgbClr val="FFFFF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sp>
        <p:nvSpPr>
          <p:cNvPr id="221" name="Google Shape;221;p30"/>
          <p:cNvSpPr/>
          <p:nvPr/>
        </p:nvSpPr>
        <p:spPr>
          <a:xfrm>
            <a:off x="7818100" y="386251"/>
            <a:ext cx="949200" cy="3144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66666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Not supported</a:t>
            </a: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666666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Participant Demographics</a:t>
            </a:r>
            <a:endParaRPr sz="2400" b="1" dirty="0"/>
          </a:p>
        </p:txBody>
      </p:sp>
      <p:sp>
        <p:nvSpPr>
          <p:cNvPr id="228" name="Google Shape;228;p31"/>
          <p:cNvSpPr txBox="1">
            <a:spLocks noGrp="1"/>
          </p:cNvSpPr>
          <p:nvPr>
            <p:ph type="title"/>
          </p:nvPr>
        </p:nvSpPr>
        <p:spPr>
          <a:xfrm>
            <a:off x="457200" y="457827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457200" y="914400"/>
            <a:ext cx="4334498" cy="36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Note: Veteran familiarity with MHV also recorded.</a:t>
            </a: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500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"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i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Findings may not include the perspectives of the following underserved Veteran groups:</a:t>
            </a:r>
            <a:endParaRPr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Char char="●"/>
            </a:pPr>
            <a:r>
              <a:rPr lang="en" sz="1200" i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Live in rural areas or abroad</a:t>
            </a:r>
            <a:endParaRPr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Char char="●"/>
            </a:pPr>
            <a:r>
              <a:rPr lang="en" sz="1200" i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Don’t have a degree</a:t>
            </a:r>
            <a:endParaRPr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Char char="●"/>
            </a:pPr>
            <a:r>
              <a:rPr lang="en" sz="1200" i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Identify as Latinx, Biracial, Asian, Native, or LGBTQ+)</a:t>
            </a:r>
            <a:endParaRPr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i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  <a:sym typeface="Source Sans Pro Light"/>
              </a:rPr>
              <a:t>We recommend studies with these underserved groups in the future.</a:t>
            </a:r>
            <a:endParaRPr sz="1200" i="1" dirty="0"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  <a:sym typeface="Source Sans Pro Light"/>
            </a:endParaRPr>
          </a:p>
        </p:txBody>
      </p:sp>
      <p:sp>
        <p:nvSpPr>
          <p:cNvPr id="231" name="Google Shape;231;p31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7AD5B5E1-70F9-3E2A-FE10-179BB60D2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684" y="803200"/>
            <a:ext cx="4079103" cy="29967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Research Questions &amp; Hypothesis</a:t>
            </a: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69598-C0BE-2120-A143-3D4367BD4336}"/>
              </a:ext>
            </a:extLst>
          </p:cNvPr>
          <p:cNvSpPr txBox="1"/>
          <p:nvPr/>
        </p:nvSpPr>
        <p:spPr>
          <a:xfrm>
            <a:off x="457194" y="1022506"/>
            <a:ext cx="7925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Filling a prescription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Veterans know how to refill prescriptions with the new tag design?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Veterans know they can interact with the tags? Is the pop-up design helpful?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Is the content in the tags helpful to Veterans?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CFC104-4B68-665C-8100-437B87AD5DE9}"/>
              </a:ext>
            </a:extLst>
          </p:cNvPr>
          <p:cNvSpPr txBox="1"/>
          <p:nvPr/>
        </p:nvSpPr>
        <p:spPr>
          <a:xfrm>
            <a:off x="457194" y="1910805"/>
            <a:ext cx="792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Definitions and Glossary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How do Veterans react to the glossary? Using the glossary?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Are definitions, specifically new definitions like Active: Parked, easy for Veterans to understand?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6F6CB-7205-EC5D-E615-6F5140C4E344}"/>
              </a:ext>
            </a:extLst>
          </p:cNvPr>
          <p:cNvSpPr txBox="1"/>
          <p:nvPr/>
        </p:nvSpPr>
        <p:spPr>
          <a:xfrm>
            <a:off x="457194" y="2685568"/>
            <a:ext cx="792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Medication Details page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Veterans know what elements they can interact with when they have questions?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Are Veterans able to distinguish between a Refill status and Prescription status?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7D236-9503-77F3-3559-6570C3520C9D}"/>
              </a:ext>
            </a:extLst>
          </p:cNvPr>
          <p:cNvSpPr txBox="1"/>
          <p:nvPr/>
        </p:nvSpPr>
        <p:spPr>
          <a:xfrm>
            <a:off x="457194" y="3434299"/>
            <a:ext cx="792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Defining Dates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Veterans understand the 5 different dates they may come across during their experience on the Prescription Refill page and the Medication Details page?</a:t>
            </a:r>
          </a:p>
        </p:txBody>
      </p:sp>
    </p:spTree>
    <p:extLst>
      <p:ext uri="{BB962C8B-B14F-4D97-AF65-F5344CB8AC3E}">
        <p14:creationId xmlns:p14="http://schemas.microsoft.com/office/powerpoint/2010/main" val="155853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Research Questions &amp; Hypothesis</a:t>
            </a: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69598-C0BE-2120-A143-3D4367BD4336}"/>
              </a:ext>
            </a:extLst>
          </p:cNvPr>
          <p:cNvSpPr txBox="1"/>
          <p:nvPr/>
        </p:nvSpPr>
        <p:spPr>
          <a:xfrm>
            <a:off x="457194" y="1022506"/>
            <a:ext cx="79255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Hypothesis</a:t>
            </a:r>
          </a:p>
          <a:p>
            <a:pPr marL="228600" indent="-228600">
              <a:buAutoNum type="arabicPeriod"/>
            </a:pPr>
            <a:r>
              <a:rPr lang="en-US" sz="12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The new color-coded tags will accurately inform Veterans of the Refill status of their prescriptions and indicate interactivity if Veterans have further questions regarding their refill status.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glossary is confusing and needs to be updated with new content and visuals. 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Having the Refill and Prescription statuses split on the Medication Details page will help Veterans stay informed about their prescriptions and refills. </a:t>
            </a:r>
          </a:p>
          <a:p>
            <a:pPr lvl="1"/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	3.a. While it doesn’t have a tag, Veterans will know that the Prescription status hyperlink is interactive and. </a:t>
            </a:r>
          </a:p>
        </p:txBody>
      </p:sp>
    </p:spTree>
    <p:extLst>
      <p:ext uri="{BB962C8B-B14F-4D97-AF65-F5344CB8AC3E}">
        <p14:creationId xmlns:p14="http://schemas.microsoft.com/office/powerpoint/2010/main" val="2373731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New changes on Refill Page – tags, pop-ups</a:t>
            </a:r>
            <a:endParaRPr sz="2400" b="1" dirty="0"/>
          </a:p>
        </p:txBody>
      </p:sp>
      <p:sp>
        <p:nvSpPr>
          <p:cNvPr id="246" name="Google Shape;246;p33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47" name="Google Shape;247;p33"/>
          <p:cNvSpPr txBox="1"/>
          <p:nvPr/>
        </p:nvSpPr>
        <p:spPr>
          <a:xfrm>
            <a:off x="457200" y="914400"/>
            <a:ext cx="4114800" cy="1012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1333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</a:pPr>
            <a:r>
              <a:rPr lang="en-US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VA Prescription Refill page adjustments</a:t>
            </a:r>
          </a:p>
          <a:p>
            <a:pPr marL="4191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Changed table layout</a:t>
            </a:r>
          </a:p>
          <a:p>
            <a:pPr marL="4191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Added colored tags of refill status</a:t>
            </a:r>
          </a:p>
          <a:p>
            <a:pPr marL="419100" lvl="2" indent="-285750">
              <a:lnSpc>
                <a:spcPct val="115000"/>
              </a:lnSpc>
              <a:buSzPts val="1500"/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Interacting with tags opens pop-up with definition, help</a:t>
            </a:r>
            <a:endParaRPr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5DB222F-5844-5E67-469B-6B273878B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102" y="966063"/>
            <a:ext cx="3860419" cy="3076523"/>
          </a:xfrm>
          <a:prstGeom prst="rect">
            <a:avLst/>
          </a:prstGeom>
          <a:ln w="6350">
            <a:solidFill>
              <a:schemeClr val="accent3"/>
            </a:solidFill>
          </a:ln>
          <a:effectLst>
            <a:outerShdw blurRad="50800" dist="50800" dir="2640000" algn="ctr" rotWithShape="0">
              <a:srgbClr val="000000">
                <a:alpha val="57653"/>
              </a:srgbClr>
            </a:outerShdw>
          </a:effectLst>
        </p:spPr>
      </p:pic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9E506ED-AAB1-D559-A7E0-7392A06E6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486" y="2628389"/>
            <a:ext cx="2385514" cy="1414197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58578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B430B6-13DE-7EC2-9431-8603CD66738D}"/>
              </a:ext>
            </a:extLst>
          </p:cNvPr>
          <p:cNvSpPr txBox="1"/>
          <p:nvPr/>
        </p:nvSpPr>
        <p:spPr>
          <a:xfrm>
            <a:off x="970483" y="3734809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Prototype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4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New changes on Medication Details page</a:t>
            </a:r>
            <a:endParaRPr sz="2400" b="1" dirty="0"/>
          </a:p>
        </p:txBody>
      </p:sp>
      <p:sp>
        <p:nvSpPr>
          <p:cNvPr id="254" name="Google Shape;254;p34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</a:t>
            </a:r>
            <a:r>
              <a:rPr lang="en-US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55" name="Google Shape;255;p34"/>
          <p:cNvSpPr txBox="1"/>
          <p:nvPr/>
        </p:nvSpPr>
        <p:spPr>
          <a:xfrm>
            <a:off x="0" y="930935"/>
            <a:ext cx="4173415" cy="1640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457200">
              <a:lnSpc>
                <a:spcPct val="115000"/>
              </a:lnSpc>
            </a:pPr>
            <a:r>
              <a:rPr lang="en-US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Medication page adjustments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Prescription status and Refill status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Refill status tag</a:t>
            </a:r>
          </a:p>
          <a:p>
            <a:pPr marL="7429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Rx status hyperlink</a:t>
            </a:r>
          </a:p>
          <a:p>
            <a:pPr marL="742950" lvl="5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Rearrange information elements to reflect</a:t>
            </a:r>
          </a:p>
          <a:p>
            <a:pPr marL="457200">
              <a:lnSpc>
                <a:spcPct val="115000"/>
              </a:lnSpc>
            </a:pPr>
            <a:r>
              <a:rPr lang="en-US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Health and Benefits app design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9D45089-3154-323D-B920-D9B906B15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346" y="717452"/>
            <a:ext cx="3343501" cy="3708596"/>
          </a:xfrm>
          <a:prstGeom prst="rect">
            <a:avLst/>
          </a:prstGeom>
          <a:ln w="3175">
            <a:solidFill>
              <a:schemeClr val="accent4"/>
            </a:solidFill>
          </a:ln>
          <a:effectLst>
            <a:outerShdw blurRad="50800" dist="50800" dir="2674874" algn="ctr" rotWithShape="0">
              <a:schemeClr val="accent4">
                <a:alpha val="59000"/>
              </a:schemeClr>
            </a:outerShdw>
          </a:effectLst>
        </p:spPr>
      </p:pic>
      <p:pic>
        <p:nvPicPr>
          <p:cNvPr id="7" name="Picture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4D47979-15C7-C9D1-076D-6381D8353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513" y="2990027"/>
            <a:ext cx="2611902" cy="1471071"/>
          </a:xfrm>
          <a:prstGeom prst="rect">
            <a:avLst/>
          </a:prstGeom>
          <a:effectLst>
            <a:outerShdw blurRad="50800" dist="50800" dir="2700000" algn="ctr" rotWithShape="0">
              <a:schemeClr val="accent4">
                <a:alpha val="59000"/>
              </a:scheme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r>
              <a:rPr lang="en" sz="2400" b="1" dirty="0"/>
              <a:t>Key findings – Refill VA Prescription page                        </a:t>
            </a:r>
            <a:r>
              <a:rPr lang="en-US" sz="12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Prototype</a:t>
            </a:r>
            <a:br>
              <a:rPr lang="en-US" sz="1200" dirty="0">
                <a:solidFill>
                  <a:srgbClr val="00B0F0"/>
                </a:solidFill>
              </a:rPr>
            </a:b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B509F-EE72-E00C-1FA3-27A12EBA2313}"/>
              </a:ext>
            </a:extLst>
          </p:cNvPr>
          <p:cNvSpPr txBox="1"/>
          <p:nvPr/>
        </p:nvSpPr>
        <p:spPr>
          <a:xfrm>
            <a:off x="457194" y="1050387"/>
            <a:ext cx="3617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</a:rPr>
              <a:t>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</a:rPr>
              <a:t>Refilling a prescription + confirmation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</a:rPr>
              <a:t>Defining status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</a:rPr>
              <a:t>Finding information on unknown statuses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</a:rPr>
              <a:t>Exploring the glossary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6D11E-D89D-9D6C-781C-8D77AB1F886F}"/>
              </a:ext>
            </a:extLst>
          </p:cNvPr>
          <p:cNvSpPr txBox="1"/>
          <p:nvPr/>
        </p:nvSpPr>
        <p:spPr>
          <a:xfrm>
            <a:off x="1029420" y="3134840"/>
            <a:ext cx="247329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i="1" dirty="0">
              <a:latin typeface="Source Sans Pro" panose="020B0503030403020204" pitchFamily="34" charset="0"/>
            </a:endParaRPr>
          </a:p>
          <a:p>
            <a:r>
              <a:rPr lang="en-US" sz="1200" i="1" dirty="0">
                <a:latin typeface="Source Sans Pro" panose="020B0503030403020204" pitchFamily="34" charset="0"/>
              </a:rPr>
              <a:t>“I like how [the tags] tell the Veterans what’s going on so they don’t have to reach out.” – P4</a:t>
            </a:r>
          </a:p>
          <a:p>
            <a:endParaRPr lang="en-US" sz="1200" i="1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r>
              <a:rPr lang="en-US" sz="1200" i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“The color tags look alive!” – P8</a:t>
            </a:r>
          </a:p>
          <a:p>
            <a:endParaRPr lang="en-US" i="1" dirty="0">
              <a:latin typeface="Source Sans Pro" panose="020B05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E6BB10-E3A0-7E45-530E-9F7104AF5E70}"/>
              </a:ext>
            </a:extLst>
          </p:cNvPr>
          <p:cNvSpPr txBox="1"/>
          <p:nvPr/>
        </p:nvSpPr>
        <p:spPr>
          <a:xfrm>
            <a:off x="0" y="2136055"/>
            <a:ext cx="3666608" cy="92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Interacting with tags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7 referenced the status, 5 knew definition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5 opened the tag pop-up 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CBOC coordinators gave positive feedback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54AF2438-7EE9-4F44-39D4-49C62EAFF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094" y="858226"/>
            <a:ext cx="4043240" cy="3222791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Key findings – Medication Details page </a:t>
            </a: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0" y="1091613"/>
            <a:ext cx="6136365" cy="11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Details Page updates</a:t>
            </a:r>
            <a:endParaRPr lang="en-US"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742950" lvl="3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3 didn’t know Details page existed</a:t>
            </a:r>
          </a:p>
          <a:p>
            <a:pPr marL="457200" lvl="3">
              <a:lnSpc>
                <a:spcPct val="115000"/>
              </a:lnSpc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	4 voiced frustration at lack of content on Details page</a:t>
            </a:r>
          </a:p>
          <a:p>
            <a:pPr marL="742950" lvl="3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6 knew difference between RX and Refill statuses 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4 clicked RX status hyperlink</a:t>
            </a:r>
            <a:endParaRPr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79425D-D070-DBAD-0C01-E2C9C1CEC067}"/>
              </a:ext>
            </a:extLst>
          </p:cNvPr>
          <p:cNvSpPr txBox="1"/>
          <p:nvPr/>
        </p:nvSpPr>
        <p:spPr>
          <a:xfrm>
            <a:off x="861321" y="3543862"/>
            <a:ext cx="1919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Source Sans Pro" panose="020B0503030403020204" pitchFamily="34" charset="0"/>
              </a:rPr>
              <a:t>“I normally get a new window and look it up on the computer.” – P3.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212CD-EB57-1BA9-EB78-52F6839BEEF5}"/>
              </a:ext>
            </a:extLst>
          </p:cNvPr>
          <p:cNvSpPr txBox="1"/>
          <p:nvPr/>
        </p:nvSpPr>
        <p:spPr>
          <a:xfrm>
            <a:off x="861321" y="2480289"/>
            <a:ext cx="2628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“I expected to see this [Medication Details page], but I was hoping to see more information for side effects and like allergies.” – P2.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E8D3251-12D3-E7DC-2F9A-89E0ED7DB6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06" r="6604"/>
          <a:stretch/>
        </p:blipFill>
        <p:spPr>
          <a:xfrm>
            <a:off x="4825313" y="804728"/>
            <a:ext cx="2764408" cy="3534044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8339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Key findings – Date details</a:t>
            </a: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63" name="Google Shape;263;p35"/>
          <p:cNvSpPr txBox="1"/>
          <p:nvPr/>
        </p:nvSpPr>
        <p:spPr>
          <a:xfrm>
            <a:off x="0" y="1112801"/>
            <a:ext cx="4688154" cy="97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Responses to Dates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7 failed Expiration</a:t>
            </a:r>
          </a:p>
          <a:p>
            <a:pPr marL="7429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3 failed “Ordered on” and “Fill Date”</a:t>
            </a:r>
            <a:endParaRPr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97A840-7A23-B3C9-1315-0FC360570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484" y="543450"/>
            <a:ext cx="2386117" cy="3751270"/>
          </a:xfrm>
          <a:prstGeom prst="rect">
            <a:avLst/>
          </a:prstGeom>
          <a:ln w="63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5210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301E1B-7889-1671-8C49-481F5DA9F970}"/>
              </a:ext>
            </a:extLst>
          </p:cNvPr>
          <p:cNvSpPr/>
          <p:nvPr/>
        </p:nvSpPr>
        <p:spPr>
          <a:xfrm>
            <a:off x="399011" y="1413164"/>
            <a:ext cx="3929149" cy="74814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Secondary Findings</a:t>
            </a:r>
            <a:endParaRPr sz="2400" b="1" dirty="0"/>
          </a:p>
        </p:txBody>
      </p:sp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586D6-8992-71E0-C530-4651B980994B}"/>
              </a:ext>
            </a:extLst>
          </p:cNvPr>
          <p:cNvSpPr txBox="1"/>
          <p:nvPr/>
        </p:nvSpPr>
        <p:spPr>
          <a:xfrm>
            <a:off x="516076" y="1556975"/>
            <a:ext cx="3713018" cy="461665"/>
          </a:xfrm>
          <a:custGeom>
            <a:avLst/>
            <a:gdLst>
              <a:gd name="connsiteX0" fmla="*/ 0 w 3713018"/>
              <a:gd name="connsiteY0" fmla="*/ 0 h 461665"/>
              <a:gd name="connsiteX1" fmla="*/ 3713018 w 3713018"/>
              <a:gd name="connsiteY1" fmla="*/ 0 h 461665"/>
              <a:gd name="connsiteX2" fmla="*/ 3713018 w 3713018"/>
              <a:gd name="connsiteY2" fmla="*/ 461665 h 461665"/>
              <a:gd name="connsiteX3" fmla="*/ 0 w 3713018"/>
              <a:gd name="connsiteY3" fmla="*/ 461665 h 461665"/>
              <a:gd name="connsiteX4" fmla="*/ 0 w 3713018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3018" h="461665" fill="none" extrusionOk="0">
                <a:moveTo>
                  <a:pt x="0" y="0"/>
                </a:moveTo>
                <a:cubicBezTo>
                  <a:pt x="976866" y="-49533"/>
                  <a:pt x="2167519" y="-14809"/>
                  <a:pt x="3713018" y="0"/>
                </a:cubicBezTo>
                <a:cubicBezTo>
                  <a:pt x="3710870" y="186521"/>
                  <a:pt x="3710725" y="313513"/>
                  <a:pt x="3713018" y="461665"/>
                </a:cubicBezTo>
                <a:cubicBezTo>
                  <a:pt x="2743393" y="413434"/>
                  <a:pt x="1851798" y="546120"/>
                  <a:pt x="0" y="461665"/>
                </a:cubicBezTo>
                <a:cubicBezTo>
                  <a:pt x="-3326" y="342772"/>
                  <a:pt x="-14350" y="47724"/>
                  <a:pt x="0" y="0"/>
                </a:cubicBezTo>
                <a:close/>
              </a:path>
              <a:path w="3713018" h="461665" stroke="0" extrusionOk="0">
                <a:moveTo>
                  <a:pt x="0" y="0"/>
                </a:moveTo>
                <a:cubicBezTo>
                  <a:pt x="1494041" y="118645"/>
                  <a:pt x="2943537" y="116012"/>
                  <a:pt x="3713018" y="0"/>
                </a:cubicBezTo>
                <a:cubicBezTo>
                  <a:pt x="3731764" y="143527"/>
                  <a:pt x="3686028" y="261265"/>
                  <a:pt x="3713018" y="461665"/>
                </a:cubicBezTo>
                <a:cubicBezTo>
                  <a:pt x="3130652" y="596265"/>
                  <a:pt x="596825" y="304469"/>
                  <a:pt x="0" y="461665"/>
                </a:cubicBezTo>
                <a:cubicBezTo>
                  <a:pt x="11502" y="333756"/>
                  <a:pt x="40657" y="173872"/>
                  <a:pt x="0" y="0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 participants referenced the ‘information’ icon when asked how they knew they could interact with the tags.</a:t>
            </a:r>
          </a:p>
        </p:txBody>
      </p:sp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0025DC6D-2742-57BD-065C-0E9BBF697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797" y="2060496"/>
            <a:ext cx="1774619" cy="2477678"/>
          </a:xfrm>
          <a:prstGeom prst="rect">
            <a:avLst/>
          </a:prstGeom>
          <a:ln w="317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F33D55-59DF-AB44-C165-9738C9417B8D}"/>
              </a:ext>
            </a:extLst>
          </p:cNvPr>
          <p:cNvSpPr txBox="1"/>
          <p:nvPr/>
        </p:nvSpPr>
        <p:spPr>
          <a:xfrm>
            <a:off x="2010184" y="1064259"/>
            <a:ext cx="509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43C1D-357F-124E-1B6E-FCA7B3A98769}"/>
              </a:ext>
            </a:extLst>
          </p:cNvPr>
          <p:cNvSpPr txBox="1"/>
          <p:nvPr/>
        </p:nvSpPr>
        <p:spPr>
          <a:xfrm>
            <a:off x="6231250" y="1064489"/>
            <a:ext cx="785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Glossary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D3DC13-47F3-B50B-9FDE-336495DA1E00}"/>
              </a:ext>
            </a:extLst>
          </p:cNvPr>
          <p:cNvSpPr/>
          <p:nvPr/>
        </p:nvSpPr>
        <p:spPr>
          <a:xfrm>
            <a:off x="4659396" y="1413163"/>
            <a:ext cx="3929149" cy="74814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A02192-B63F-2606-0981-F94454544EC6}"/>
              </a:ext>
            </a:extLst>
          </p:cNvPr>
          <p:cNvSpPr txBox="1"/>
          <p:nvPr/>
        </p:nvSpPr>
        <p:spPr>
          <a:xfrm>
            <a:off x="4767461" y="1558393"/>
            <a:ext cx="3713018" cy="461665"/>
          </a:xfrm>
          <a:custGeom>
            <a:avLst/>
            <a:gdLst>
              <a:gd name="connsiteX0" fmla="*/ 0 w 3713018"/>
              <a:gd name="connsiteY0" fmla="*/ 0 h 461665"/>
              <a:gd name="connsiteX1" fmla="*/ 3713018 w 3713018"/>
              <a:gd name="connsiteY1" fmla="*/ 0 h 461665"/>
              <a:gd name="connsiteX2" fmla="*/ 3713018 w 3713018"/>
              <a:gd name="connsiteY2" fmla="*/ 461665 h 461665"/>
              <a:gd name="connsiteX3" fmla="*/ 0 w 3713018"/>
              <a:gd name="connsiteY3" fmla="*/ 461665 h 461665"/>
              <a:gd name="connsiteX4" fmla="*/ 0 w 3713018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3018" h="461665" extrusionOk="0">
                <a:moveTo>
                  <a:pt x="0" y="0"/>
                </a:moveTo>
                <a:cubicBezTo>
                  <a:pt x="1494041" y="118645"/>
                  <a:pt x="2943537" y="116012"/>
                  <a:pt x="3713018" y="0"/>
                </a:cubicBezTo>
                <a:cubicBezTo>
                  <a:pt x="3731764" y="143527"/>
                  <a:pt x="3686028" y="261265"/>
                  <a:pt x="3713018" y="461665"/>
                </a:cubicBezTo>
                <a:cubicBezTo>
                  <a:pt x="3130652" y="596265"/>
                  <a:pt x="596825" y="304469"/>
                  <a:pt x="0" y="461665"/>
                </a:cubicBezTo>
                <a:cubicBezTo>
                  <a:pt x="11502" y="333756"/>
                  <a:pt x="40657" y="173872"/>
                  <a:pt x="0" y="0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Most participants needed assistance finding definitions in the glossary; 2 attempted to leave page altogether.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58F84-219D-7B09-D348-17B3455FEFA7}"/>
              </a:ext>
            </a:extLst>
          </p:cNvPr>
          <p:cNvSpPr txBox="1"/>
          <p:nvPr/>
        </p:nvSpPr>
        <p:spPr>
          <a:xfrm>
            <a:off x="5324414" y="2059497"/>
            <a:ext cx="2599112" cy="1200329"/>
          </a:xfrm>
          <a:prstGeom prst="rect">
            <a:avLst/>
          </a:prstGeom>
          <a:solidFill>
            <a:srgbClr val="FFFFFF"/>
          </a:solidFill>
          <a:effectLst>
            <a:outerShdw blurRad="79603" dist="50800" dir="2700000" algn="ctr" rotWithShape="0">
              <a:srgbClr val="000000">
                <a:alpha val="54102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When asked about being unable to find a definition in the glossary -</a:t>
            </a:r>
          </a:p>
          <a:p>
            <a:pPr algn="ctr"/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en-US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“I wouldn't know what to do. I'd reach out to [my healthcare] team and ask.” – P9.</a:t>
            </a:r>
          </a:p>
        </p:txBody>
      </p:sp>
    </p:spTree>
    <p:extLst>
      <p:ext uri="{BB962C8B-B14F-4D97-AF65-F5344CB8AC3E}">
        <p14:creationId xmlns:p14="http://schemas.microsoft.com/office/powerpoint/2010/main" val="2935049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312" y="4461098"/>
            <a:ext cx="1919475" cy="48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 txBox="1">
            <a:spLocks noGrp="1"/>
          </p:cNvSpPr>
          <p:nvPr>
            <p:ph type="title"/>
          </p:nvPr>
        </p:nvSpPr>
        <p:spPr>
          <a:xfrm>
            <a:off x="457194" y="228600"/>
            <a:ext cx="7543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itter"/>
              <a:buNone/>
            </a:pPr>
            <a:r>
              <a:rPr lang="en" sz="2400" b="1" dirty="0"/>
              <a:t>Recommendations</a:t>
            </a:r>
            <a:endParaRPr sz="2400" b="1" dirty="0"/>
          </a:p>
        </p:txBody>
      </p:sp>
      <p:sp>
        <p:nvSpPr>
          <p:cNvPr id="270" name="Google Shape;270;p36"/>
          <p:cNvSpPr txBox="1">
            <a:spLocks noGrp="1"/>
          </p:cNvSpPr>
          <p:nvPr>
            <p:ph type="title"/>
          </p:nvPr>
        </p:nvSpPr>
        <p:spPr>
          <a:xfrm>
            <a:off x="457200" y="605326"/>
            <a:ext cx="8310000" cy="2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r>
              <a:rPr lang="en" sz="1200" dirty="0">
                <a:solidFill>
                  <a:schemeClr val="dk1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Refill Status Changes | December, 2022</a:t>
            </a: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itter"/>
              <a:buNone/>
            </a:pPr>
            <a:endParaRPr sz="1200" dirty="0">
              <a:solidFill>
                <a:schemeClr val="dk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457200" y="1234953"/>
            <a:ext cx="8229600" cy="830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68575" bIns="68575" anchor="t" anchorCtr="0">
            <a:noAutofit/>
          </a:bodyPr>
          <a:lstStyle/>
          <a:p>
            <a:pPr marL="1333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</a:pPr>
            <a:r>
              <a:rPr lang="en-US" sz="1200" b="1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Refill Prescriptions page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Implement tags, pop-ups in Refill VA Prescriptions page.</a:t>
            </a:r>
            <a:endParaRPr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ource Sans Pro Light"/>
              <a:buAutoNum type="arabicPeriod"/>
            </a:pPr>
            <a:r>
              <a:rPr lang="en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Rearrange chart for better IA – see mock.</a:t>
            </a:r>
            <a:endParaRPr sz="1200" dirty="0">
              <a:latin typeface="Source Sans Pro" panose="020B0503030403020204" pitchFamily="34" charset="0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D0384E-4594-C6E1-432C-A3CF49213107}"/>
              </a:ext>
            </a:extLst>
          </p:cNvPr>
          <p:cNvSpPr txBox="1"/>
          <p:nvPr/>
        </p:nvSpPr>
        <p:spPr>
          <a:xfrm>
            <a:off x="457194" y="2119438"/>
            <a:ext cx="7686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Medication Details page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Revisit Medication Details page layout (contextualize with upcoming research in Sprint 98(?)).</a:t>
            </a:r>
          </a:p>
          <a:p>
            <a:pPr marL="228600" indent="-228600"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  <a:cs typeface="Source Sans Pro Light"/>
                <a:sym typeface="Source Sans Pro Light"/>
              </a:rPr>
              <a:t>Split Rx and Refill statuses, but test further for better clarity.</a:t>
            </a:r>
            <a:endParaRPr lang="en-US" sz="1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9ED223-F20B-2FA5-306D-BF8915DD948A}"/>
              </a:ext>
            </a:extLst>
          </p:cNvPr>
          <p:cNvSpPr txBox="1"/>
          <p:nvPr/>
        </p:nvSpPr>
        <p:spPr>
          <a:xfrm>
            <a:off x="457194" y="2932281"/>
            <a:ext cx="7686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Dates</a:t>
            </a:r>
          </a:p>
          <a:p>
            <a:pPr marL="228600" indent="-228600">
              <a:buFont typeface="Arial"/>
              <a:buAutoNum type="arabicPeriod"/>
            </a:pPr>
            <a:r>
              <a:rPr lang="en-US" sz="1200" dirty="0">
                <a:latin typeface="Source Sans Pro" panose="020B0503030403020204" pitchFamily="34" charset="0"/>
                <a:ea typeface="Source Sans Pro Light"/>
                <a:cs typeface="Source Sans Pro Light"/>
                <a:sym typeface="Source Sans Pro Light"/>
              </a:rPr>
              <a:t>Adjust date names and locations for better clarity or provide Veterans easy access to learn, like a hover state or toggle.</a:t>
            </a:r>
          </a:p>
          <a:p>
            <a:pPr marL="228600" indent="-228600">
              <a:buAutoNum type="arabicPeriod"/>
            </a:pP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own Bag Template">
  <a:themeElements>
    <a:clrScheme name="Brown Bag Template">
      <a:dk1>
        <a:srgbClr val="0070BC"/>
      </a:dk1>
      <a:lt1>
        <a:srgbClr val="1A5484"/>
      </a:lt1>
      <a:dk2>
        <a:srgbClr val="A7A7A7"/>
      </a:dk2>
      <a:lt2>
        <a:srgbClr val="535353"/>
      </a:lt2>
      <a:accent1>
        <a:srgbClr val="0070BC"/>
      </a:accent1>
      <a:accent2>
        <a:srgbClr val="10385A"/>
      </a:accent2>
      <a:accent3>
        <a:srgbClr val="1A5484"/>
      </a:accent3>
      <a:accent4>
        <a:srgbClr val="0F2F4A"/>
      </a:accent4>
      <a:accent5>
        <a:srgbClr val="0B2439"/>
      </a:accent5>
      <a:accent6>
        <a:srgbClr val="081928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9551</TotalTime>
  <Words>1425</Words>
  <Application>Microsoft Macintosh PowerPoint</Application>
  <PresentationFormat>On-screen Show (16:9)</PresentationFormat>
  <Paragraphs>206</Paragraphs>
  <Slides>17</Slides>
  <Notes>17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Source Sans Pro</vt:lpstr>
      <vt:lpstr>Source Sans Pro SemiBold</vt:lpstr>
      <vt:lpstr>Source Sans Pro Light</vt:lpstr>
      <vt:lpstr>Arial</vt:lpstr>
      <vt:lpstr>Bitter Medium</vt:lpstr>
      <vt:lpstr>Bitter</vt:lpstr>
      <vt:lpstr>Calibri</vt:lpstr>
      <vt:lpstr>Avenir</vt:lpstr>
      <vt:lpstr>Brown Bag Template</vt:lpstr>
      <vt:lpstr>Rx Refill Status Usability Testing</vt:lpstr>
      <vt:lpstr>About these slides </vt:lpstr>
      <vt:lpstr>Goals and Approach</vt:lpstr>
      <vt:lpstr>Background - Current designs</vt:lpstr>
      <vt:lpstr>Background - Current designs</vt:lpstr>
      <vt:lpstr>How this research maps to the Veteran journey </vt:lpstr>
      <vt:lpstr>OCTO-DE goals that this research supports</vt:lpstr>
      <vt:lpstr>Participant Demographics</vt:lpstr>
      <vt:lpstr>Research Questions &amp; Hypothesis</vt:lpstr>
      <vt:lpstr>Research Questions &amp; Hypothesis</vt:lpstr>
      <vt:lpstr>New changes on Refill Page – tags, pop-ups</vt:lpstr>
      <vt:lpstr>New changes on Medication Details page</vt:lpstr>
      <vt:lpstr>Key findings – Refill VA Prescription page                        Prototype </vt:lpstr>
      <vt:lpstr>Key findings – Medication Details page </vt:lpstr>
      <vt:lpstr>Key findings – Date details</vt:lpstr>
      <vt:lpstr>Secondary Findings</vt:lpstr>
      <vt:lpstr>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Rx Refill Status Usability Testing</dc:title>
  <cp:lastModifiedBy>Harrison Amelang</cp:lastModifiedBy>
  <cp:revision>3</cp:revision>
  <dcterms:modified xsi:type="dcterms:W3CDTF">2022-12-29T21:30:47Z</dcterms:modified>
</cp:coreProperties>
</file>